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DBDBE3-4E91-4E48-810F-2EA90E26FBA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7AABA39-172B-4047-BD9B-30073A305C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Identify recyclable and non recyclable waste</a:t>
          </a:r>
        </a:p>
      </dgm:t>
    </dgm:pt>
    <dgm:pt modelId="{02EB46F9-7502-4074-A027-43173C75DF01}" type="parTrans" cxnId="{C37CB38E-4CA8-44E2-AE68-4CD45130BBB7}">
      <dgm:prSet/>
      <dgm:spPr/>
      <dgm:t>
        <a:bodyPr/>
        <a:lstStyle/>
        <a:p>
          <a:endParaRPr lang="en-US"/>
        </a:p>
      </dgm:t>
    </dgm:pt>
    <dgm:pt modelId="{958E7C02-6722-4322-A449-FD8EE6ACC494}" type="sibTrans" cxnId="{C37CB38E-4CA8-44E2-AE68-4CD45130BBB7}">
      <dgm:prSet/>
      <dgm:spPr/>
      <dgm:t>
        <a:bodyPr/>
        <a:lstStyle/>
        <a:p>
          <a:endParaRPr lang="en-US"/>
        </a:p>
      </dgm:t>
    </dgm:pt>
    <dgm:pt modelId="{F28D743A-8AC7-4B82-89E5-5E6A56C8B5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Find or report garbage sites using a live waste map with the help of partners and community reports</a:t>
          </a:r>
        </a:p>
      </dgm:t>
    </dgm:pt>
    <dgm:pt modelId="{3CDD46D6-3B33-4AE4-BDBF-C91C071F4F7D}" type="parTrans" cxnId="{06767D3B-7248-4206-826E-9CFCD9FDCFAE}">
      <dgm:prSet/>
      <dgm:spPr/>
      <dgm:t>
        <a:bodyPr/>
        <a:lstStyle/>
        <a:p>
          <a:endParaRPr lang="en-US"/>
        </a:p>
      </dgm:t>
    </dgm:pt>
    <dgm:pt modelId="{C4657F43-EBF1-4A0B-91A4-7305E1FDD70B}" type="sibTrans" cxnId="{06767D3B-7248-4206-826E-9CFCD9FDCFAE}">
      <dgm:prSet/>
      <dgm:spPr/>
      <dgm:t>
        <a:bodyPr/>
        <a:lstStyle/>
        <a:p>
          <a:endParaRPr lang="en-US"/>
        </a:p>
      </dgm:t>
    </dgm:pt>
    <dgm:pt modelId="{58A9FA87-D48B-4AEC-A064-EA5E169691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Navigate to cleanup locations with AR guidance</a:t>
          </a:r>
        </a:p>
      </dgm:t>
    </dgm:pt>
    <dgm:pt modelId="{868017DA-3E64-4004-B064-B41FDCFF2DBD}" type="parTrans" cxnId="{A5C97A8F-5FB6-4CF3-A415-DC8EEDEFB1F2}">
      <dgm:prSet/>
      <dgm:spPr/>
      <dgm:t>
        <a:bodyPr/>
        <a:lstStyle/>
        <a:p>
          <a:endParaRPr lang="en-US"/>
        </a:p>
      </dgm:t>
    </dgm:pt>
    <dgm:pt modelId="{52D6433B-146A-4BB5-8912-637DE150DF26}" type="sibTrans" cxnId="{A5C97A8F-5FB6-4CF3-A415-DC8EEDEFB1F2}">
      <dgm:prSet/>
      <dgm:spPr/>
      <dgm:t>
        <a:bodyPr/>
        <a:lstStyle/>
        <a:p>
          <a:endParaRPr lang="en-US"/>
        </a:p>
      </dgm:t>
    </dgm:pt>
    <dgm:pt modelId="{3266E654-F810-4D79-A68B-AC1C4F9AFBA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Earn Points &amp; Rewards</a:t>
          </a:r>
        </a:p>
      </dgm:t>
    </dgm:pt>
    <dgm:pt modelId="{FE32532B-D74D-480A-AD0E-CDCB9CFCBC43}" type="parTrans" cxnId="{0004E23B-50E8-49D6-BC84-208278778EE8}">
      <dgm:prSet/>
      <dgm:spPr/>
      <dgm:t>
        <a:bodyPr/>
        <a:lstStyle/>
        <a:p>
          <a:endParaRPr lang="en-US"/>
        </a:p>
      </dgm:t>
    </dgm:pt>
    <dgm:pt modelId="{31895C92-5EAE-4557-B5E6-705A68404867}" type="sibTrans" cxnId="{0004E23B-50E8-49D6-BC84-208278778EE8}">
      <dgm:prSet/>
      <dgm:spPr/>
      <dgm:t>
        <a:bodyPr/>
        <a:lstStyle/>
        <a:p>
          <a:endParaRPr lang="en-US"/>
        </a:p>
      </dgm:t>
    </dgm:pt>
    <dgm:pt modelId="{419B6C7B-F62F-4E48-BF38-76E18C2951BB}" type="pres">
      <dgm:prSet presAssocID="{0BDBDBE3-4E91-4E48-810F-2EA90E26FBA1}" presName="root" presStyleCnt="0">
        <dgm:presLayoutVars>
          <dgm:dir/>
          <dgm:resizeHandles val="exact"/>
        </dgm:presLayoutVars>
      </dgm:prSet>
      <dgm:spPr/>
    </dgm:pt>
    <dgm:pt modelId="{95130E6F-EC8C-4FDF-8224-FC7AA9039D3E}" type="pres">
      <dgm:prSet presAssocID="{07AABA39-172B-4047-BD9B-30073A305CFB}" presName="compNode" presStyleCnt="0"/>
      <dgm:spPr/>
    </dgm:pt>
    <dgm:pt modelId="{6DBA7EDE-B1D0-4A69-AA75-4E171C0E6A0C}" type="pres">
      <dgm:prSet presAssocID="{07AABA39-172B-4047-BD9B-30073A305CFB}" presName="bgRect" presStyleLbl="bgShp" presStyleIdx="0" presStyleCnt="4"/>
      <dgm:spPr/>
    </dgm:pt>
    <dgm:pt modelId="{D3C48A17-6344-4EB8-930B-C76CC69E67B1}" type="pres">
      <dgm:prSet presAssocID="{07AABA39-172B-4047-BD9B-30073A305CF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cycle"/>
        </a:ext>
      </dgm:extLst>
    </dgm:pt>
    <dgm:pt modelId="{A800DED1-7621-4F34-AD1C-98CF8B9B6BC1}" type="pres">
      <dgm:prSet presAssocID="{07AABA39-172B-4047-BD9B-30073A305CFB}" presName="spaceRect" presStyleCnt="0"/>
      <dgm:spPr/>
    </dgm:pt>
    <dgm:pt modelId="{2AD7C4A9-BE38-4777-BBC4-9D6D9791F5CA}" type="pres">
      <dgm:prSet presAssocID="{07AABA39-172B-4047-BD9B-30073A305CFB}" presName="parTx" presStyleLbl="revTx" presStyleIdx="0" presStyleCnt="4">
        <dgm:presLayoutVars>
          <dgm:chMax val="0"/>
          <dgm:chPref val="0"/>
        </dgm:presLayoutVars>
      </dgm:prSet>
      <dgm:spPr/>
    </dgm:pt>
    <dgm:pt modelId="{F12E42B4-3A95-41CA-939D-859F8F818553}" type="pres">
      <dgm:prSet presAssocID="{958E7C02-6722-4322-A449-FD8EE6ACC494}" presName="sibTrans" presStyleCnt="0"/>
      <dgm:spPr/>
    </dgm:pt>
    <dgm:pt modelId="{4EAF70BB-BEE1-45BC-ADDB-5A6F3C929A47}" type="pres">
      <dgm:prSet presAssocID="{F28D743A-8AC7-4B82-89E5-5E6A56C8B590}" presName="compNode" presStyleCnt="0"/>
      <dgm:spPr/>
    </dgm:pt>
    <dgm:pt modelId="{84CC4B22-8B30-48EB-B269-F39ADD23AEDB}" type="pres">
      <dgm:prSet presAssocID="{F28D743A-8AC7-4B82-89E5-5E6A56C8B590}" presName="bgRect" presStyleLbl="bgShp" presStyleIdx="1" presStyleCnt="4"/>
      <dgm:spPr/>
    </dgm:pt>
    <dgm:pt modelId="{65C3A295-DAD1-4D90-87E3-7173D9213F39}" type="pres">
      <dgm:prSet presAssocID="{F28D743A-8AC7-4B82-89E5-5E6A56C8B59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E0CB7BCF-DB14-4A59-9C94-27E2976E55A9}" type="pres">
      <dgm:prSet presAssocID="{F28D743A-8AC7-4B82-89E5-5E6A56C8B590}" presName="spaceRect" presStyleCnt="0"/>
      <dgm:spPr/>
    </dgm:pt>
    <dgm:pt modelId="{ACCA1D4F-B4D5-4D46-9EE3-BA2CD9ED5A1D}" type="pres">
      <dgm:prSet presAssocID="{F28D743A-8AC7-4B82-89E5-5E6A56C8B590}" presName="parTx" presStyleLbl="revTx" presStyleIdx="1" presStyleCnt="4">
        <dgm:presLayoutVars>
          <dgm:chMax val="0"/>
          <dgm:chPref val="0"/>
        </dgm:presLayoutVars>
      </dgm:prSet>
      <dgm:spPr/>
    </dgm:pt>
    <dgm:pt modelId="{BC427AC2-D971-468F-B5B1-32BA43046512}" type="pres">
      <dgm:prSet presAssocID="{C4657F43-EBF1-4A0B-91A4-7305E1FDD70B}" presName="sibTrans" presStyleCnt="0"/>
      <dgm:spPr/>
    </dgm:pt>
    <dgm:pt modelId="{2FB68746-1682-4028-820C-8E0791FDFDB5}" type="pres">
      <dgm:prSet presAssocID="{58A9FA87-D48B-4AEC-A064-EA5E169691BD}" presName="compNode" presStyleCnt="0"/>
      <dgm:spPr/>
    </dgm:pt>
    <dgm:pt modelId="{EEA8C654-7E4A-4ED4-A237-34320FD0F760}" type="pres">
      <dgm:prSet presAssocID="{58A9FA87-D48B-4AEC-A064-EA5E169691BD}" presName="bgRect" presStyleLbl="bgShp" presStyleIdx="2" presStyleCnt="4"/>
      <dgm:spPr/>
    </dgm:pt>
    <dgm:pt modelId="{E8A09C0F-7397-427E-8A93-52ABF38A641D}" type="pres">
      <dgm:prSet presAssocID="{58A9FA87-D48B-4AEC-A064-EA5E169691B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0B4F9AFF-F1F1-4766-A847-0E14AD00D3A7}" type="pres">
      <dgm:prSet presAssocID="{58A9FA87-D48B-4AEC-A064-EA5E169691BD}" presName="spaceRect" presStyleCnt="0"/>
      <dgm:spPr/>
    </dgm:pt>
    <dgm:pt modelId="{75E20D56-306A-4E6D-9DAA-044FDA250E0E}" type="pres">
      <dgm:prSet presAssocID="{58A9FA87-D48B-4AEC-A064-EA5E169691BD}" presName="parTx" presStyleLbl="revTx" presStyleIdx="2" presStyleCnt="4">
        <dgm:presLayoutVars>
          <dgm:chMax val="0"/>
          <dgm:chPref val="0"/>
        </dgm:presLayoutVars>
      </dgm:prSet>
      <dgm:spPr/>
    </dgm:pt>
    <dgm:pt modelId="{5FE0FF91-3E41-417B-935C-11A5A0D3814C}" type="pres">
      <dgm:prSet presAssocID="{52D6433B-146A-4BB5-8912-637DE150DF26}" presName="sibTrans" presStyleCnt="0"/>
      <dgm:spPr/>
    </dgm:pt>
    <dgm:pt modelId="{444E5045-7FEA-4E2E-8A7A-6F8AD9658FE7}" type="pres">
      <dgm:prSet presAssocID="{3266E654-F810-4D79-A68B-AC1C4F9AFBA8}" presName="compNode" presStyleCnt="0"/>
      <dgm:spPr/>
    </dgm:pt>
    <dgm:pt modelId="{82EEE276-815D-4651-934D-BF2B82C141CE}" type="pres">
      <dgm:prSet presAssocID="{3266E654-F810-4D79-A68B-AC1C4F9AFBA8}" presName="bgRect" presStyleLbl="bgShp" presStyleIdx="3" presStyleCnt="4"/>
      <dgm:spPr/>
    </dgm:pt>
    <dgm:pt modelId="{83DFC506-B7D0-4E20-A5D3-9E7837950490}" type="pres">
      <dgm:prSet presAssocID="{3266E654-F810-4D79-A68B-AC1C4F9AFBA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29818B46-7559-4F45-8304-71B752EC366B}" type="pres">
      <dgm:prSet presAssocID="{3266E654-F810-4D79-A68B-AC1C4F9AFBA8}" presName="spaceRect" presStyleCnt="0"/>
      <dgm:spPr/>
    </dgm:pt>
    <dgm:pt modelId="{93BF2D44-F1EC-4057-A99F-8841E4B549AC}" type="pres">
      <dgm:prSet presAssocID="{3266E654-F810-4D79-A68B-AC1C4F9AFBA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9C5260C-E0D3-48E4-BAD8-9472A8545903}" type="presOf" srcId="{F28D743A-8AC7-4B82-89E5-5E6A56C8B590}" destId="{ACCA1D4F-B4D5-4D46-9EE3-BA2CD9ED5A1D}" srcOrd="0" destOrd="0" presId="urn:microsoft.com/office/officeart/2018/2/layout/IconVerticalSolidList"/>
    <dgm:cxn modelId="{FB36D72B-9180-4CDA-9A98-C822FDB8DBAE}" type="presOf" srcId="{58A9FA87-D48B-4AEC-A064-EA5E169691BD}" destId="{75E20D56-306A-4E6D-9DAA-044FDA250E0E}" srcOrd="0" destOrd="0" presId="urn:microsoft.com/office/officeart/2018/2/layout/IconVerticalSolidList"/>
    <dgm:cxn modelId="{06767D3B-7248-4206-826E-9CFCD9FDCFAE}" srcId="{0BDBDBE3-4E91-4E48-810F-2EA90E26FBA1}" destId="{F28D743A-8AC7-4B82-89E5-5E6A56C8B590}" srcOrd="1" destOrd="0" parTransId="{3CDD46D6-3B33-4AE4-BDBF-C91C071F4F7D}" sibTransId="{C4657F43-EBF1-4A0B-91A4-7305E1FDD70B}"/>
    <dgm:cxn modelId="{0004E23B-50E8-49D6-BC84-208278778EE8}" srcId="{0BDBDBE3-4E91-4E48-810F-2EA90E26FBA1}" destId="{3266E654-F810-4D79-A68B-AC1C4F9AFBA8}" srcOrd="3" destOrd="0" parTransId="{FE32532B-D74D-480A-AD0E-CDCB9CFCBC43}" sibTransId="{31895C92-5EAE-4557-B5E6-705A68404867}"/>
    <dgm:cxn modelId="{321A7E6E-F832-40EA-A0AD-2DB770D81236}" type="presOf" srcId="{3266E654-F810-4D79-A68B-AC1C4F9AFBA8}" destId="{93BF2D44-F1EC-4057-A99F-8841E4B549AC}" srcOrd="0" destOrd="0" presId="urn:microsoft.com/office/officeart/2018/2/layout/IconVerticalSolidList"/>
    <dgm:cxn modelId="{C58BED89-8515-4048-96C9-12560437C78E}" type="presOf" srcId="{07AABA39-172B-4047-BD9B-30073A305CFB}" destId="{2AD7C4A9-BE38-4777-BBC4-9D6D9791F5CA}" srcOrd="0" destOrd="0" presId="urn:microsoft.com/office/officeart/2018/2/layout/IconVerticalSolidList"/>
    <dgm:cxn modelId="{C37CB38E-4CA8-44E2-AE68-4CD45130BBB7}" srcId="{0BDBDBE3-4E91-4E48-810F-2EA90E26FBA1}" destId="{07AABA39-172B-4047-BD9B-30073A305CFB}" srcOrd="0" destOrd="0" parTransId="{02EB46F9-7502-4074-A027-43173C75DF01}" sibTransId="{958E7C02-6722-4322-A449-FD8EE6ACC494}"/>
    <dgm:cxn modelId="{A5C97A8F-5FB6-4CF3-A415-DC8EEDEFB1F2}" srcId="{0BDBDBE3-4E91-4E48-810F-2EA90E26FBA1}" destId="{58A9FA87-D48B-4AEC-A064-EA5E169691BD}" srcOrd="2" destOrd="0" parTransId="{868017DA-3E64-4004-B064-B41FDCFF2DBD}" sibTransId="{52D6433B-146A-4BB5-8912-637DE150DF26}"/>
    <dgm:cxn modelId="{FD278F8F-AED2-4B18-86F5-DF4CEEE883B1}" type="presOf" srcId="{0BDBDBE3-4E91-4E48-810F-2EA90E26FBA1}" destId="{419B6C7B-F62F-4E48-BF38-76E18C2951BB}" srcOrd="0" destOrd="0" presId="urn:microsoft.com/office/officeart/2018/2/layout/IconVerticalSolidList"/>
    <dgm:cxn modelId="{D57A6BF4-CE02-45A9-9C85-DCEC7BE74A34}" type="presParOf" srcId="{419B6C7B-F62F-4E48-BF38-76E18C2951BB}" destId="{95130E6F-EC8C-4FDF-8224-FC7AA9039D3E}" srcOrd="0" destOrd="0" presId="urn:microsoft.com/office/officeart/2018/2/layout/IconVerticalSolidList"/>
    <dgm:cxn modelId="{CB95159C-AE58-4819-9918-5BDBC608A40D}" type="presParOf" srcId="{95130E6F-EC8C-4FDF-8224-FC7AA9039D3E}" destId="{6DBA7EDE-B1D0-4A69-AA75-4E171C0E6A0C}" srcOrd="0" destOrd="0" presId="urn:microsoft.com/office/officeart/2018/2/layout/IconVerticalSolidList"/>
    <dgm:cxn modelId="{F4BCB6B7-4F26-454D-99EC-A93745AFC357}" type="presParOf" srcId="{95130E6F-EC8C-4FDF-8224-FC7AA9039D3E}" destId="{D3C48A17-6344-4EB8-930B-C76CC69E67B1}" srcOrd="1" destOrd="0" presId="urn:microsoft.com/office/officeart/2018/2/layout/IconVerticalSolidList"/>
    <dgm:cxn modelId="{26876C7E-3326-4E5E-BCD5-6F936C98C95F}" type="presParOf" srcId="{95130E6F-EC8C-4FDF-8224-FC7AA9039D3E}" destId="{A800DED1-7621-4F34-AD1C-98CF8B9B6BC1}" srcOrd="2" destOrd="0" presId="urn:microsoft.com/office/officeart/2018/2/layout/IconVerticalSolidList"/>
    <dgm:cxn modelId="{39557D04-2081-42A8-B543-C8CCE0BEC7E9}" type="presParOf" srcId="{95130E6F-EC8C-4FDF-8224-FC7AA9039D3E}" destId="{2AD7C4A9-BE38-4777-BBC4-9D6D9791F5CA}" srcOrd="3" destOrd="0" presId="urn:microsoft.com/office/officeart/2018/2/layout/IconVerticalSolidList"/>
    <dgm:cxn modelId="{6F29D53C-A2D8-41FA-A31C-C23E8739CCE0}" type="presParOf" srcId="{419B6C7B-F62F-4E48-BF38-76E18C2951BB}" destId="{F12E42B4-3A95-41CA-939D-859F8F818553}" srcOrd="1" destOrd="0" presId="urn:microsoft.com/office/officeart/2018/2/layout/IconVerticalSolidList"/>
    <dgm:cxn modelId="{C6D1F074-ABDC-4E60-8665-AF7FC0B76C47}" type="presParOf" srcId="{419B6C7B-F62F-4E48-BF38-76E18C2951BB}" destId="{4EAF70BB-BEE1-45BC-ADDB-5A6F3C929A47}" srcOrd="2" destOrd="0" presId="urn:microsoft.com/office/officeart/2018/2/layout/IconVerticalSolidList"/>
    <dgm:cxn modelId="{A70CCABD-37B7-434F-9AAB-5DD29585A1AB}" type="presParOf" srcId="{4EAF70BB-BEE1-45BC-ADDB-5A6F3C929A47}" destId="{84CC4B22-8B30-48EB-B269-F39ADD23AEDB}" srcOrd="0" destOrd="0" presId="urn:microsoft.com/office/officeart/2018/2/layout/IconVerticalSolidList"/>
    <dgm:cxn modelId="{505D689B-FD81-4F9F-A715-97745AA2854E}" type="presParOf" srcId="{4EAF70BB-BEE1-45BC-ADDB-5A6F3C929A47}" destId="{65C3A295-DAD1-4D90-87E3-7173D9213F39}" srcOrd="1" destOrd="0" presId="urn:microsoft.com/office/officeart/2018/2/layout/IconVerticalSolidList"/>
    <dgm:cxn modelId="{81469C11-A5E8-40A4-9727-E243B0FC7EE9}" type="presParOf" srcId="{4EAF70BB-BEE1-45BC-ADDB-5A6F3C929A47}" destId="{E0CB7BCF-DB14-4A59-9C94-27E2976E55A9}" srcOrd="2" destOrd="0" presId="urn:microsoft.com/office/officeart/2018/2/layout/IconVerticalSolidList"/>
    <dgm:cxn modelId="{80BAF75B-B359-451C-9C1D-7319363F8E21}" type="presParOf" srcId="{4EAF70BB-BEE1-45BC-ADDB-5A6F3C929A47}" destId="{ACCA1D4F-B4D5-4D46-9EE3-BA2CD9ED5A1D}" srcOrd="3" destOrd="0" presId="urn:microsoft.com/office/officeart/2018/2/layout/IconVerticalSolidList"/>
    <dgm:cxn modelId="{8EBDA494-9B1D-45AE-AF9A-79EB4A396A62}" type="presParOf" srcId="{419B6C7B-F62F-4E48-BF38-76E18C2951BB}" destId="{BC427AC2-D971-468F-B5B1-32BA43046512}" srcOrd="3" destOrd="0" presId="urn:microsoft.com/office/officeart/2018/2/layout/IconVerticalSolidList"/>
    <dgm:cxn modelId="{05E5A3CA-0A05-4367-A12C-F9BC318655FE}" type="presParOf" srcId="{419B6C7B-F62F-4E48-BF38-76E18C2951BB}" destId="{2FB68746-1682-4028-820C-8E0791FDFDB5}" srcOrd="4" destOrd="0" presId="urn:microsoft.com/office/officeart/2018/2/layout/IconVerticalSolidList"/>
    <dgm:cxn modelId="{38A46E77-586A-40A0-9469-F242C0705F41}" type="presParOf" srcId="{2FB68746-1682-4028-820C-8E0791FDFDB5}" destId="{EEA8C654-7E4A-4ED4-A237-34320FD0F760}" srcOrd="0" destOrd="0" presId="urn:microsoft.com/office/officeart/2018/2/layout/IconVerticalSolidList"/>
    <dgm:cxn modelId="{A9D14BCF-12FB-46D7-97AF-20CA1185EF5D}" type="presParOf" srcId="{2FB68746-1682-4028-820C-8E0791FDFDB5}" destId="{E8A09C0F-7397-427E-8A93-52ABF38A641D}" srcOrd="1" destOrd="0" presId="urn:microsoft.com/office/officeart/2018/2/layout/IconVerticalSolidList"/>
    <dgm:cxn modelId="{95E7079D-472D-4FA0-9B7F-0F69A4845493}" type="presParOf" srcId="{2FB68746-1682-4028-820C-8E0791FDFDB5}" destId="{0B4F9AFF-F1F1-4766-A847-0E14AD00D3A7}" srcOrd="2" destOrd="0" presId="urn:microsoft.com/office/officeart/2018/2/layout/IconVerticalSolidList"/>
    <dgm:cxn modelId="{20DEB788-0C94-4679-AAF5-3B2468E11610}" type="presParOf" srcId="{2FB68746-1682-4028-820C-8E0791FDFDB5}" destId="{75E20D56-306A-4E6D-9DAA-044FDA250E0E}" srcOrd="3" destOrd="0" presId="urn:microsoft.com/office/officeart/2018/2/layout/IconVerticalSolidList"/>
    <dgm:cxn modelId="{7F4EAE6F-EE13-44BD-BB73-940E4D05F8BF}" type="presParOf" srcId="{419B6C7B-F62F-4E48-BF38-76E18C2951BB}" destId="{5FE0FF91-3E41-417B-935C-11A5A0D3814C}" srcOrd="5" destOrd="0" presId="urn:microsoft.com/office/officeart/2018/2/layout/IconVerticalSolidList"/>
    <dgm:cxn modelId="{1CE7BEA6-F1D0-4021-A696-68BB38630D72}" type="presParOf" srcId="{419B6C7B-F62F-4E48-BF38-76E18C2951BB}" destId="{444E5045-7FEA-4E2E-8A7A-6F8AD9658FE7}" srcOrd="6" destOrd="0" presId="urn:microsoft.com/office/officeart/2018/2/layout/IconVerticalSolidList"/>
    <dgm:cxn modelId="{FD3719F6-F639-47F2-9E4C-D24E5610CC8A}" type="presParOf" srcId="{444E5045-7FEA-4E2E-8A7A-6F8AD9658FE7}" destId="{82EEE276-815D-4651-934D-BF2B82C141CE}" srcOrd="0" destOrd="0" presId="urn:microsoft.com/office/officeart/2018/2/layout/IconVerticalSolidList"/>
    <dgm:cxn modelId="{F4CE22E1-81C9-4C73-A6E3-D739BC5536DC}" type="presParOf" srcId="{444E5045-7FEA-4E2E-8A7A-6F8AD9658FE7}" destId="{83DFC506-B7D0-4E20-A5D3-9E7837950490}" srcOrd="1" destOrd="0" presId="urn:microsoft.com/office/officeart/2018/2/layout/IconVerticalSolidList"/>
    <dgm:cxn modelId="{3C4385D6-3515-40F8-881C-BDEDD0ECA725}" type="presParOf" srcId="{444E5045-7FEA-4E2E-8A7A-6F8AD9658FE7}" destId="{29818B46-7559-4F45-8304-71B752EC366B}" srcOrd="2" destOrd="0" presId="urn:microsoft.com/office/officeart/2018/2/layout/IconVerticalSolidList"/>
    <dgm:cxn modelId="{95B13A4A-328F-4E6D-B294-126D60A3BB98}" type="presParOf" srcId="{444E5045-7FEA-4E2E-8A7A-6F8AD9658FE7}" destId="{93BF2D44-F1EC-4057-A99F-8841E4B549A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BA7EDE-B1D0-4A69-AA75-4E171C0E6A0C}">
      <dsp:nvSpPr>
        <dsp:cNvPr id="0" name=""/>
        <dsp:cNvSpPr/>
      </dsp:nvSpPr>
      <dsp:spPr>
        <a:xfrm>
          <a:off x="0" y="1788"/>
          <a:ext cx="4867147" cy="90637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C48A17-6344-4EB8-930B-C76CC69E67B1}">
      <dsp:nvSpPr>
        <dsp:cNvPr id="0" name=""/>
        <dsp:cNvSpPr/>
      </dsp:nvSpPr>
      <dsp:spPr>
        <a:xfrm>
          <a:off x="274179" y="205723"/>
          <a:ext cx="498507" cy="4985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D7C4A9-BE38-4777-BBC4-9D6D9791F5CA}">
      <dsp:nvSpPr>
        <dsp:cNvPr id="0" name=""/>
        <dsp:cNvSpPr/>
      </dsp:nvSpPr>
      <dsp:spPr>
        <a:xfrm>
          <a:off x="1046866" y="1788"/>
          <a:ext cx="3820281" cy="906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925" tIns="95925" rIns="95925" bIns="95925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Identify recyclable and non recyclable waste</a:t>
          </a:r>
        </a:p>
      </dsp:txBody>
      <dsp:txXfrm>
        <a:off x="1046866" y="1788"/>
        <a:ext cx="3820281" cy="906377"/>
      </dsp:txXfrm>
    </dsp:sp>
    <dsp:sp modelId="{84CC4B22-8B30-48EB-B269-F39ADD23AEDB}">
      <dsp:nvSpPr>
        <dsp:cNvPr id="0" name=""/>
        <dsp:cNvSpPr/>
      </dsp:nvSpPr>
      <dsp:spPr>
        <a:xfrm>
          <a:off x="0" y="1134760"/>
          <a:ext cx="4867147" cy="90637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C3A295-DAD1-4D90-87E3-7173D9213F39}">
      <dsp:nvSpPr>
        <dsp:cNvPr id="0" name=""/>
        <dsp:cNvSpPr/>
      </dsp:nvSpPr>
      <dsp:spPr>
        <a:xfrm>
          <a:off x="274179" y="1338695"/>
          <a:ext cx="498507" cy="4985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CA1D4F-B4D5-4D46-9EE3-BA2CD9ED5A1D}">
      <dsp:nvSpPr>
        <dsp:cNvPr id="0" name=""/>
        <dsp:cNvSpPr/>
      </dsp:nvSpPr>
      <dsp:spPr>
        <a:xfrm>
          <a:off x="1046866" y="1134760"/>
          <a:ext cx="3820281" cy="906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925" tIns="95925" rIns="95925" bIns="95925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Find or report garbage sites using a live waste map with the help of partners and community reports</a:t>
          </a:r>
        </a:p>
      </dsp:txBody>
      <dsp:txXfrm>
        <a:off x="1046866" y="1134760"/>
        <a:ext cx="3820281" cy="906377"/>
      </dsp:txXfrm>
    </dsp:sp>
    <dsp:sp modelId="{EEA8C654-7E4A-4ED4-A237-34320FD0F760}">
      <dsp:nvSpPr>
        <dsp:cNvPr id="0" name=""/>
        <dsp:cNvSpPr/>
      </dsp:nvSpPr>
      <dsp:spPr>
        <a:xfrm>
          <a:off x="0" y="2267733"/>
          <a:ext cx="4867147" cy="90637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A09C0F-7397-427E-8A93-52ABF38A641D}">
      <dsp:nvSpPr>
        <dsp:cNvPr id="0" name=""/>
        <dsp:cNvSpPr/>
      </dsp:nvSpPr>
      <dsp:spPr>
        <a:xfrm>
          <a:off x="274179" y="2471668"/>
          <a:ext cx="498507" cy="4985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E20D56-306A-4E6D-9DAA-044FDA250E0E}">
      <dsp:nvSpPr>
        <dsp:cNvPr id="0" name=""/>
        <dsp:cNvSpPr/>
      </dsp:nvSpPr>
      <dsp:spPr>
        <a:xfrm>
          <a:off x="1046866" y="2267733"/>
          <a:ext cx="3820281" cy="906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925" tIns="95925" rIns="95925" bIns="95925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Navigate to cleanup locations with AR guidance</a:t>
          </a:r>
        </a:p>
      </dsp:txBody>
      <dsp:txXfrm>
        <a:off x="1046866" y="2267733"/>
        <a:ext cx="3820281" cy="906377"/>
      </dsp:txXfrm>
    </dsp:sp>
    <dsp:sp modelId="{82EEE276-815D-4651-934D-BF2B82C141CE}">
      <dsp:nvSpPr>
        <dsp:cNvPr id="0" name=""/>
        <dsp:cNvSpPr/>
      </dsp:nvSpPr>
      <dsp:spPr>
        <a:xfrm>
          <a:off x="0" y="3400705"/>
          <a:ext cx="4867147" cy="90637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DFC506-B7D0-4E20-A5D3-9E7837950490}">
      <dsp:nvSpPr>
        <dsp:cNvPr id="0" name=""/>
        <dsp:cNvSpPr/>
      </dsp:nvSpPr>
      <dsp:spPr>
        <a:xfrm>
          <a:off x="274179" y="3604640"/>
          <a:ext cx="498507" cy="4985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BF2D44-F1EC-4057-A99F-8841E4B549AC}">
      <dsp:nvSpPr>
        <dsp:cNvPr id="0" name=""/>
        <dsp:cNvSpPr/>
      </dsp:nvSpPr>
      <dsp:spPr>
        <a:xfrm>
          <a:off x="1046866" y="3400705"/>
          <a:ext cx="3820281" cy="906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925" tIns="95925" rIns="95925" bIns="95925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Earn Points &amp; Rewards</a:t>
          </a:r>
        </a:p>
      </dsp:txBody>
      <dsp:txXfrm>
        <a:off x="1046866" y="3400705"/>
        <a:ext cx="3820281" cy="9063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7EFB3B-435D-425D-8007-7727D3F4BB75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20B0BF-3BE7-4667-BE55-9008D8C117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3938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ilymaverick.co.za/article/2021-10-18-makers-valley-joburg-children-follow-the-food-journey-from-the-farm-to-their-plates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carhire4lower.com/locations/south-africa-johannesburg/index.php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ilymaverick.co.za/article/2020-07-13-makers-valley-johannesburg-in-the-midst-of-crisis-a-network-of-possibility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industantimes.com/photos/world-news/photos-living-off-garbage-in-south-africa-s-johannesburg/photo-QVkZBMZ9rJhj9UmtIjKfwK.htm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Makers Valley: Joburg children follow the food journey — from the farm to their plates Makers Valley visit: Joburg children follow the food journey — from the farm to their plates</a:t>
            </a:r>
            <a:br>
              <a:rPr lang="en-US" dirty="0"/>
            </a:br>
            <a:r>
              <a:rPr lang="en-GB">
                <a:hlinkClick r:id="rId4"/>
              </a:rPr>
              <a:t>Johannesburg Travel Guide</a:t>
            </a:r>
            <a:endParaRPr lang="en-US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0B0BF-3BE7-4667-BE55-9008D8C1179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096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Makers Valley, Johannesburg: In the midst of crisis, a network of possibility</a:t>
            </a:r>
            <a:endParaRPr lang="en-US" dirty="0"/>
          </a:p>
          <a:p>
            <a:r>
              <a:rPr lang="en-US" dirty="0"/>
              <a:t>https://www.dailymaverick.co.za/article/2022-07-06-waste-is-one-of-joburgs-biggest-environmental-challenges-says-councillor/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0B0BF-3BE7-4667-BE55-9008D8C1179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3577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0B0BF-3BE7-4667-BE55-9008D8C1179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895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Photos: Living off garbage in South Africa’s Johannesburg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0B0BF-3BE7-4667-BE55-9008D8C1179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279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https://th.bing.com/th/id/OIP.7Na_iIg_IjbJ6MDqpIS-3gHaEm?w=313&amp;h=194&amp;c=7&amp;r=0&amp;o=5&amp;dpr=1.4&amp;pid=1.7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0B0BF-3BE7-4667-BE55-9008D8C1179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661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64700-11DC-318D-7F86-D34DAD7B25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E896C2-99EE-2ACD-4297-5EC2481F64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F900C-35E6-2D98-7102-13BD9AC2C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53DB2-7375-44BA-B594-6B781239FC35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C1D72-9046-99B0-2523-F43D7D8D5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A82BC-DC1E-7033-A02C-58872E9AE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5B7C-14DE-421B-8E2D-613F644E03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407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8BE2B-46AD-A147-D736-EFCFF7742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F625C2-10DF-F9F6-DCBC-8351A7FCCD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4DCB9-2984-FF74-7D27-D284D5E6D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53DB2-7375-44BA-B594-6B781239FC35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A49E7-E7B4-30F2-B94C-958E8DCBA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D0FDA-2D14-A3FF-736E-3C114E5A1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5B7C-14DE-421B-8E2D-613F644E03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598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527BD6-93BF-2F73-3BFC-A960E046BC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06C511-EF42-35D2-C005-F98A025A9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1CF6A-3834-28DA-4068-DE9CAED96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53DB2-7375-44BA-B594-6B781239FC35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8C136-0693-3E71-F5C7-92F67D816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1C064-1733-7B33-FA95-D095EED17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5B7C-14DE-421B-8E2D-613F644E03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032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FBD08-6D07-07C7-E2E8-1FC07F4C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FCBE1-542D-14CC-05F5-D11D6D732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38820F-8181-1829-AE16-43C3A8902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53DB2-7375-44BA-B594-6B781239FC35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6209F-3082-B592-71EE-A7D7F101E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6B2B4E-BF58-151F-37CD-3F4C9B3B7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5B7C-14DE-421B-8E2D-613F644E03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1419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9D1E6-0196-EA99-4A31-FBB36D724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57F811-4634-4036-AB39-BB7325A89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C599F-68D9-0C0E-F90E-20CBA4556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53DB2-7375-44BA-B594-6B781239FC35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97D73-465A-8709-4263-710B797A3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624EB-8C46-802E-E2B2-A21720F8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5B7C-14DE-421B-8E2D-613F644E03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593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AB0D8-EFB1-D06D-4F0C-DF39A9799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B5412-0026-BD9A-E3ED-C6D702004A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E7DC97-5819-1CD0-E5A0-0842216DA3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3C3202-347D-B540-D89C-DF4297F70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53DB2-7375-44BA-B594-6B781239FC35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AA39F9-80DC-9988-47F7-0D43316AA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2728E0-9671-E659-2374-4D7C7F59D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5B7C-14DE-421B-8E2D-613F644E03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4291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20D37-A372-3885-D89A-83B113947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EFEEA1-C633-3B25-029C-7B02EADEF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57931A-20BA-EDF7-ECD2-7CAD418D0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87A905-7C4A-AB6F-DE70-C1F7FE6A11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BE6E9D-207C-BF50-5963-B229EE815D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2F8F82-5B3B-9320-3B59-F8EAFFD9F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53DB2-7375-44BA-B594-6B781239FC35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C78774-4A0D-2380-E56E-DF3A542E8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DCBB64-525B-CBED-996A-10ED260D1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5B7C-14DE-421B-8E2D-613F644E03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900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A1879-766E-7A33-3BF7-EEFFE32EF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F37453-C54B-2D68-5463-8AD50A473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53DB2-7375-44BA-B594-6B781239FC35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24D91A-2D19-BA22-4A56-1EF30D709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5CA496-2BB2-AB78-5ECC-41B4417C8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5B7C-14DE-421B-8E2D-613F644E03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783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BA55A5-EB18-1250-F21D-AB6BEE236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53DB2-7375-44BA-B594-6B781239FC35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37FDEF-C884-305E-B594-C5E39062B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DDE36-6035-AFAC-648C-BBDFFEE8E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5B7C-14DE-421B-8E2D-613F644E03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3125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26F1F-BB31-2DF6-9C8C-6755A15E4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E71FF-F0FF-9E2B-55D5-6B20281CE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56F3AB-28CE-654E-1277-7581FBA099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E67F42-4A98-4CA9-1016-20305C811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53DB2-7375-44BA-B594-6B781239FC35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A94AF7-E982-919A-0CA5-0CB61348B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C4F4D9-F3D3-1ECE-410C-7E83F9C18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5B7C-14DE-421B-8E2D-613F644E03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5888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456A-9E34-3155-793F-B4DBD2D81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36CE63-B577-B3AB-4EC0-07356F7292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5A62C5-D9B3-04DB-69A4-EBDCB6EFA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521F6B-0CDF-E925-4D4B-F53DA0D51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53DB2-7375-44BA-B594-6B781239FC35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5AC28E-C6EA-E63D-73D3-CE0931BF7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1D6800-6603-771B-6B3A-877F927A8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5B7C-14DE-421B-8E2D-613F644E03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596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B2E7F7-6CED-D247-4C3F-54A434A5A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2C2DA1-E2A5-1245-895D-22CC7B7D9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0611E-8FBB-558D-6911-198379DAE2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D53DB2-7375-44BA-B594-6B781239FC35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34BBE-FBFD-C107-F04F-612D081F10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80609-5142-DCE5-2EFC-5604624D15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3B5B7C-14DE-421B-8E2D-613F644E03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9886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1" name="Picture 10" descr="A city with many buildings&#10;&#10;Description automatically generated">
            <a:extLst>
              <a:ext uri="{FF2B5EF4-FFF2-40B4-BE49-F238E27FC236}">
                <a16:creationId xmlns:a16="http://schemas.microsoft.com/office/drawing/2014/main" id="{E0A09B63-D377-1E2D-A475-6C10DDD11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28" r="-1" b="-1"/>
          <a:stretch/>
        </p:blipFill>
        <p:spPr>
          <a:xfrm>
            <a:off x="-1219" y="-8"/>
            <a:ext cx="12191695" cy="6858000"/>
          </a:xfrm>
          <a:prstGeom prst="rect">
            <a:avLst/>
          </a:prstGeom>
        </p:spPr>
      </p:pic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84996" y="1290918"/>
            <a:ext cx="4656579" cy="4208733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07827" y="1378821"/>
            <a:ext cx="4333482" cy="4018869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Meiryo"/>
            </a:endParaRPr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9A5160F0-6244-48E8-9E71-1F51EA90C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720717" y="756951"/>
            <a:ext cx="2843929" cy="2556327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9BDFF5CA-602C-465F-8BC3-59C996302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82263" y="628018"/>
            <a:ext cx="3172430" cy="2887139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1" name="Freeform: Shape 1040">
            <a:extLst>
              <a:ext uri="{FF2B5EF4-FFF2-40B4-BE49-F238E27FC236}">
                <a16:creationId xmlns:a16="http://schemas.microsoft.com/office/drawing/2014/main" id="{D289228A-771B-48F6-B5DF-7A63EA324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3982" y="3576909"/>
            <a:ext cx="2685901" cy="2458888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3" name="Freeform: Shape 1042">
            <a:extLst>
              <a:ext uri="{FF2B5EF4-FFF2-40B4-BE49-F238E27FC236}">
                <a16:creationId xmlns:a16="http://schemas.microsoft.com/office/drawing/2014/main" id="{31D5EF21-94C4-481A-BD01-3D29FB305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1178" y="3487951"/>
            <a:ext cx="3051507" cy="2742030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5" name="Freeform: Shape 1044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987224" y="1122042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103111-13C4-696F-7073-37CCBA9F49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5632" y="1872171"/>
            <a:ext cx="3797450" cy="2014116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accent6"/>
                </a:solidFill>
              </a:rPr>
              <a:t> </a:t>
            </a:r>
            <a:r>
              <a:rPr lang="en-US" sz="4000" dirty="0" err="1">
                <a:solidFill>
                  <a:schemeClr val="accent6"/>
                </a:solidFill>
              </a:rPr>
              <a:t>EcoJozi</a:t>
            </a:r>
            <a:endParaRPr lang="en-GB" sz="4000" dirty="0">
              <a:solidFill>
                <a:schemeClr val="accent6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C84CBB-F384-945F-1DF7-117A60ACDE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0194" y="3998795"/>
            <a:ext cx="3068324" cy="738402"/>
          </a:xfrm>
        </p:spPr>
        <p:txBody>
          <a:bodyPr anchor="t">
            <a:norm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Muneer </a:t>
            </a:r>
            <a:r>
              <a:rPr lang="en-US" sz="1200" dirty="0" err="1">
                <a:solidFill>
                  <a:schemeClr val="accent6"/>
                </a:solidFill>
              </a:rPr>
              <a:t>Alsahli</a:t>
            </a:r>
            <a:r>
              <a:rPr lang="en-US" sz="1200" dirty="0">
                <a:solidFill>
                  <a:schemeClr val="accent6"/>
                </a:solidFill>
              </a:rPr>
              <a:t>, Adan Khan, Hassan </a:t>
            </a:r>
            <a:r>
              <a:rPr lang="en-US" sz="1200" dirty="0" err="1">
                <a:solidFill>
                  <a:schemeClr val="accent6"/>
                </a:solidFill>
              </a:rPr>
              <a:t>Sakka</a:t>
            </a:r>
            <a:r>
              <a:rPr lang="en-US" sz="1200" dirty="0">
                <a:solidFill>
                  <a:schemeClr val="accent6"/>
                </a:solidFill>
              </a:rPr>
              <a:t>, Ryan O’Neill-Quinn, Hein Htet Aung, Joshua Dennison, Clive </a:t>
            </a:r>
            <a:r>
              <a:rPr lang="en-US" sz="1200" dirty="0" err="1">
                <a:solidFill>
                  <a:schemeClr val="accent6"/>
                </a:solidFill>
              </a:rPr>
              <a:t>Nyamadzawo</a:t>
            </a:r>
            <a:endParaRPr lang="en-GB" sz="1200" dirty="0">
              <a:solidFill>
                <a:schemeClr val="accent6"/>
              </a:solidFill>
            </a:endParaRPr>
          </a:p>
        </p:txBody>
      </p:sp>
      <p:pic>
        <p:nvPicPr>
          <p:cNvPr id="1026" name="Picture 2" descr="Makers Valley: Joburg children follow the food journey — from the farm ...">
            <a:extLst>
              <a:ext uri="{FF2B5EF4-FFF2-40B4-BE49-F238E27FC236}">
                <a16:creationId xmlns:a16="http://schemas.microsoft.com/office/drawing/2014/main" id="{89A54B8E-5F48-9D86-8EAD-0FFF6CD9A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5" r="7200" b="2"/>
          <a:stretch/>
        </p:blipFill>
        <p:spPr bwMode="auto">
          <a:xfrm>
            <a:off x="7839525" y="832368"/>
            <a:ext cx="2606312" cy="2405492"/>
          </a:xfrm>
          <a:custGeom>
            <a:avLst/>
            <a:gdLst/>
            <a:ahLst/>
            <a:cxnLst/>
            <a:rect l="l" t="t" r="r" b="b"/>
            <a:pathLst>
              <a:path w="2442835" h="2236365">
                <a:moveTo>
                  <a:pt x="1178694" y="0"/>
                </a:moveTo>
                <a:cubicBezTo>
                  <a:pt x="1426542" y="0"/>
                  <a:pt x="1608393" y="124353"/>
                  <a:pt x="1857551" y="314024"/>
                </a:cubicBezTo>
                <a:cubicBezTo>
                  <a:pt x="1885386" y="335216"/>
                  <a:pt x="1913222" y="356156"/>
                  <a:pt x="1940168" y="376379"/>
                </a:cubicBezTo>
                <a:cubicBezTo>
                  <a:pt x="2086213" y="486125"/>
                  <a:pt x="2224133" y="589796"/>
                  <a:pt x="2315923" y="702353"/>
                </a:cubicBezTo>
                <a:cubicBezTo>
                  <a:pt x="2403676" y="809955"/>
                  <a:pt x="2442835" y="917915"/>
                  <a:pt x="2442835" y="1052431"/>
                </a:cubicBezTo>
                <a:cubicBezTo>
                  <a:pt x="2442835" y="1389589"/>
                  <a:pt x="2341663" y="1692735"/>
                  <a:pt x="2157925" y="1906050"/>
                </a:cubicBezTo>
                <a:cubicBezTo>
                  <a:pt x="2068023" y="2010385"/>
                  <a:pt x="1960192" y="2091482"/>
                  <a:pt x="1837422" y="2147045"/>
                </a:cubicBezTo>
                <a:cubicBezTo>
                  <a:pt x="1706420" y="2206285"/>
                  <a:pt x="1558592" y="2236365"/>
                  <a:pt x="1397973" y="2236365"/>
                </a:cubicBezTo>
                <a:cubicBezTo>
                  <a:pt x="1227656" y="2236365"/>
                  <a:pt x="1055033" y="2204038"/>
                  <a:pt x="885082" y="2140253"/>
                </a:cubicBezTo>
                <a:cubicBezTo>
                  <a:pt x="719588" y="2078255"/>
                  <a:pt x="562062" y="1986944"/>
                  <a:pt x="429436" y="1876226"/>
                </a:cubicBezTo>
                <a:cubicBezTo>
                  <a:pt x="294504" y="1763618"/>
                  <a:pt x="188455" y="1635487"/>
                  <a:pt x="114279" y="1495506"/>
                </a:cubicBezTo>
                <a:cubicBezTo>
                  <a:pt x="38477" y="1352411"/>
                  <a:pt x="0" y="1203340"/>
                  <a:pt x="0" y="1052431"/>
                </a:cubicBezTo>
                <a:cubicBezTo>
                  <a:pt x="0" y="900449"/>
                  <a:pt x="61386" y="811692"/>
                  <a:pt x="189137" y="641019"/>
                </a:cubicBezTo>
                <a:cubicBezTo>
                  <a:pt x="219961" y="599856"/>
                  <a:pt x="251833" y="557266"/>
                  <a:pt x="284438" y="510435"/>
                </a:cubicBezTo>
                <a:cubicBezTo>
                  <a:pt x="533598" y="152646"/>
                  <a:pt x="801051" y="0"/>
                  <a:pt x="117869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green recycle symbol on a black background&#10;&#10;Description automatically generated">
            <a:extLst>
              <a:ext uri="{FF2B5EF4-FFF2-40B4-BE49-F238E27FC236}">
                <a16:creationId xmlns:a16="http://schemas.microsoft.com/office/drawing/2014/main" id="{2A4B896C-C8D5-00A9-4CCD-80F5335FBA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7089"/>
          <a:stretch/>
        </p:blipFill>
        <p:spPr>
          <a:xfrm>
            <a:off x="6243077" y="3675142"/>
            <a:ext cx="2438717" cy="2265923"/>
          </a:xfrm>
          <a:custGeom>
            <a:avLst/>
            <a:gdLst/>
            <a:ahLst/>
            <a:cxnLst/>
            <a:rect l="l" t="t" r="r" b="b"/>
            <a:pathLst>
              <a:path w="2442835" h="2236365">
                <a:moveTo>
                  <a:pt x="1044862" y="0"/>
                </a:moveTo>
                <a:cubicBezTo>
                  <a:pt x="1215179" y="0"/>
                  <a:pt x="1387802" y="32328"/>
                  <a:pt x="1557753" y="96112"/>
                </a:cubicBezTo>
                <a:cubicBezTo>
                  <a:pt x="1723247" y="158111"/>
                  <a:pt x="1880773" y="249422"/>
                  <a:pt x="2013399" y="360139"/>
                </a:cubicBezTo>
                <a:cubicBezTo>
                  <a:pt x="2148332" y="472747"/>
                  <a:pt x="2254380" y="600878"/>
                  <a:pt x="2328556" y="740859"/>
                </a:cubicBezTo>
                <a:cubicBezTo>
                  <a:pt x="2404358" y="883954"/>
                  <a:pt x="2442835" y="1033026"/>
                  <a:pt x="2442835" y="1183934"/>
                </a:cubicBezTo>
                <a:cubicBezTo>
                  <a:pt x="2442835" y="1335916"/>
                  <a:pt x="2381449" y="1424674"/>
                  <a:pt x="2253698" y="1595346"/>
                </a:cubicBezTo>
                <a:cubicBezTo>
                  <a:pt x="2222875" y="1636509"/>
                  <a:pt x="2191002" y="1679100"/>
                  <a:pt x="2158397" y="1725930"/>
                </a:cubicBezTo>
                <a:cubicBezTo>
                  <a:pt x="1909237" y="2083719"/>
                  <a:pt x="1641784" y="2236365"/>
                  <a:pt x="1264141" y="2236365"/>
                </a:cubicBezTo>
                <a:cubicBezTo>
                  <a:pt x="1016293" y="2236365"/>
                  <a:pt x="834443" y="2112012"/>
                  <a:pt x="585284" y="1922342"/>
                </a:cubicBezTo>
                <a:cubicBezTo>
                  <a:pt x="557449" y="1901149"/>
                  <a:pt x="529613" y="1880210"/>
                  <a:pt x="502667" y="1859987"/>
                </a:cubicBezTo>
                <a:cubicBezTo>
                  <a:pt x="356623" y="1750240"/>
                  <a:pt x="218702" y="1646569"/>
                  <a:pt x="126912" y="1534012"/>
                </a:cubicBezTo>
                <a:cubicBezTo>
                  <a:pt x="39159" y="1426410"/>
                  <a:pt x="0" y="1318451"/>
                  <a:pt x="0" y="1183934"/>
                </a:cubicBezTo>
                <a:cubicBezTo>
                  <a:pt x="0" y="846776"/>
                  <a:pt x="101173" y="543630"/>
                  <a:pt x="284911" y="330315"/>
                </a:cubicBezTo>
                <a:cubicBezTo>
                  <a:pt x="374812" y="225981"/>
                  <a:pt x="482643" y="144883"/>
                  <a:pt x="605414" y="89320"/>
                </a:cubicBezTo>
                <a:cubicBezTo>
                  <a:pt x="736415" y="30080"/>
                  <a:pt x="884243" y="0"/>
                  <a:pt x="104486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43286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CEF6118E-44FB-4509-B4D9-129052E4C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61A9C7-7A18-E057-A941-4359EA7C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199" y="1252026"/>
            <a:ext cx="3986155" cy="1534717"/>
          </a:xfrm>
        </p:spPr>
        <p:txBody>
          <a:bodyPr anchor="b">
            <a:normAutofit/>
          </a:bodyPr>
          <a:lstStyle/>
          <a:p>
            <a:r>
              <a:rPr lang="en-US" sz="4000" dirty="0"/>
              <a:t>Why waste management?</a:t>
            </a:r>
            <a:endParaRPr lang="en-GB" sz="4000" dirty="0"/>
          </a:p>
        </p:txBody>
      </p:sp>
      <p:pic>
        <p:nvPicPr>
          <p:cNvPr id="2052" name="Picture 4" descr="Waste is one of Joburg’s biggest environmental challenges, says ...">
            <a:extLst>
              <a:ext uri="{FF2B5EF4-FFF2-40B4-BE49-F238E27FC236}">
                <a16:creationId xmlns:a16="http://schemas.microsoft.com/office/drawing/2014/main" id="{80FBD8D7-BFA4-2C0F-0014-D42042FE2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" r="1" b="25384"/>
          <a:stretch/>
        </p:blipFill>
        <p:spPr bwMode="auto">
          <a:xfrm>
            <a:off x="5186554" y="163646"/>
            <a:ext cx="6806703" cy="262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6" name="Content Placeholder 2055">
            <a:extLst>
              <a:ext uri="{FF2B5EF4-FFF2-40B4-BE49-F238E27FC236}">
                <a16:creationId xmlns:a16="http://schemas.microsoft.com/office/drawing/2014/main" id="{0ADE8503-5E08-471C-270D-08EBFDA0B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198" y="2786743"/>
            <a:ext cx="3986155" cy="3267055"/>
          </a:xfrm>
        </p:spPr>
        <p:txBody>
          <a:bodyPr>
            <a:normAutofit/>
          </a:bodyPr>
          <a:lstStyle/>
          <a:p>
            <a:r>
              <a:rPr lang="en-US" sz="1600" dirty="0"/>
              <a:t>1.4 million </a:t>
            </a:r>
            <a:r>
              <a:rPr lang="en-US" sz="1600" dirty="0" err="1"/>
              <a:t>tonnes</a:t>
            </a:r>
            <a:r>
              <a:rPr lang="en-US" sz="1600" dirty="0"/>
              <a:t> of waste generated annually</a:t>
            </a:r>
          </a:p>
          <a:p>
            <a:r>
              <a:rPr lang="en-US" sz="1600" dirty="0"/>
              <a:t>Only 10% recycled with most of the waste being burning or illegally dumped</a:t>
            </a:r>
          </a:p>
          <a:p>
            <a:r>
              <a:rPr lang="en-US" sz="1600" dirty="0"/>
              <a:t>Causes environmental hazards such as air quality</a:t>
            </a:r>
          </a:p>
          <a:p>
            <a:r>
              <a:rPr lang="en-US" sz="1600" dirty="0"/>
              <a:t>Affects public health</a:t>
            </a:r>
          </a:p>
        </p:txBody>
      </p:sp>
      <p:pic>
        <p:nvPicPr>
          <p:cNvPr id="2050" name="Picture 2" descr="Makers Valley, Johannesburg: In the midst of crisis, a network of ...">
            <a:extLst>
              <a:ext uri="{FF2B5EF4-FFF2-40B4-BE49-F238E27FC236}">
                <a16:creationId xmlns:a16="http://schemas.microsoft.com/office/drawing/2014/main" id="{72FA4624-BBA3-8342-67FE-FE38704B3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54" r="1" b="1"/>
          <a:stretch/>
        </p:blipFill>
        <p:spPr bwMode="auto">
          <a:xfrm>
            <a:off x="5186554" y="2956875"/>
            <a:ext cx="6806703" cy="335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green recycle symbol on a black background&#10;&#10;Description automatically generated">
            <a:extLst>
              <a:ext uri="{FF2B5EF4-FFF2-40B4-BE49-F238E27FC236}">
                <a16:creationId xmlns:a16="http://schemas.microsoft.com/office/drawing/2014/main" id="{12013C42-E721-E285-28A2-779B6974D1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7089"/>
          <a:stretch/>
        </p:blipFill>
        <p:spPr>
          <a:xfrm>
            <a:off x="835154" y="-176022"/>
            <a:ext cx="2438717" cy="2265923"/>
          </a:xfrm>
          <a:custGeom>
            <a:avLst/>
            <a:gdLst/>
            <a:ahLst/>
            <a:cxnLst/>
            <a:rect l="l" t="t" r="r" b="b"/>
            <a:pathLst>
              <a:path w="2442835" h="2236365">
                <a:moveTo>
                  <a:pt x="1044862" y="0"/>
                </a:moveTo>
                <a:cubicBezTo>
                  <a:pt x="1215179" y="0"/>
                  <a:pt x="1387802" y="32328"/>
                  <a:pt x="1557753" y="96112"/>
                </a:cubicBezTo>
                <a:cubicBezTo>
                  <a:pt x="1723247" y="158111"/>
                  <a:pt x="1880773" y="249422"/>
                  <a:pt x="2013399" y="360139"/>
                </a:cubicBezTo>
                <a:cubicBezTo>
                  <a:pt x="2148332" y="472747"/>
                  <a:pt x="2254380" y="600878"/>
                  <a:pt x="2328556" y="740859"/>
                </a:cubicBezTo>
                <a:cubicBezTo>
                  <a:pt x="2404358" y="883954"/>
                  <a:pt x="2442835" y="1033026"/>
                  <a:pt x="2442835" y="1183934"/>
                </a:cubicBezTo>
                <a:cubicBezTo>
                  <a:pt x="2442835" y="1335916"/>
                  <a:pt x="2381449" y="1424674"/>
                  <a:pt x="2253698" y="1595346"/>
                </a:cubicBezTo>
                <a:cubicBezTo>
                  <a:pt x="2222875" y="1636509"/>
                  <a:pt x="2191002" y="1679100"/>
                  <a:pt x="2158397" y="1725930"/>
                </a:cubicBezTo>
                <a:cubicBezTo>
                  <a:pt x="1909237" y="2083719"/>
                  <a:pt x="1641784" y="2236365"/>
                  <a:pt x="1264141" y="2236365"/>
                </a:cubicBezTo>
                <a:cubicBezTo>
                  <a:pt x="1016293" y="2236365"/>
                  <a:pt x="834443" y="2112012"/>
                  <a:pt x="585284" y="1922342"/>
                </a:cubicBezTo>
                <a:cubicBezTo>
                  <a:pt x="557449" y="1901149"/>
                  <a:pt x="529613" y="1880210"/>
                  <a:pt x="502667" y="1859987"/>
                </a:cubicBezTo>
                <a:cubicBezTo>
                  <a:pt x="356623" y="1750240"/>
                  <a:pt x="218702" y="1646569"/>
                  <a:pt x="126912" y="1534012"/>
                </a:cubicBezTo>
                <a:cubicBezTo>
                  <a:pt x="39159" y="1426410"/>
                  <a:pt x="0" y="1318451"/>
                  <a:pt x="0" y="1183934"/>
                </a:cubicBezTo>
                <a:cubicBezTo>
                  <a:pt x="0" y="846776"/>
                  <a:pt x="101173" y="543630"/>
                  <a:pt x="284911" y="330315"/>
                </a:cubicBezTo>
                <a:cubicBezTo>
                  <a:pt x="374812" y="225981"/>
                  <a:pt x="482643" y="144883"/>
                  <a:pt x="605414" y="89320"/>
                </a:cubicBezTo>
                <a:cubicBezTo>
                  <a:pt x="736415" y="30080"/>
                  <a:pt x="884243" y="0"/>
                  <a:pt x="104486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01280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809EC-A74C-D3A7-DD56-C991E111D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dirty="0"/>
              <a:t>What is our solution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F4821-494F-D3E4-D55C-A5CC5429D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r>
              <a:rPr lang="en-US" sz="2000" dirty="0"/>
              <a:t> An innovative platform that combines technology, gamification and community engagement</a:t>
            </a:r>
          </a:p>
          <a:p>
            <a:r>
              <a:rPr lang="en-US" sz="2000" dirty="0"/>
              <a:t>To make waste management easier and more rewarding</a:t>
            </a:r>
            <a:endParaRPr lang="en-GB" sz="2000" dirty="0"/>
          </a:p>
        </p:txBody>
      </p:sp>
      <p:pic>
        <p:nvPicPr>
          <p:cNvPr id="4" name="Picture 3" descr="A green recycle symbol on a black background&#10;&#10;Description automatically generated">
            <a:extLst>
              <a:ext uri="{FF2B5EF4-FFF2-40B4-BE49-F238E27FC236}">
                <a16:creationId xmlns:a16="http://schemas.microsoft.com/office/drawing/2014/main" id="{9B563DFE-0B95-445D-6775-81A5EA9A5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7089"/>
          <a:stretch/>
        </p:blipFill>
        <p:spPr>
          <a:xfrm>
            <a:off x="3799694" y="227169"/>
            <a:ext cx="2919509" cy="27126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333AEC-B992-5FCC-7C24-10BACA2B7587}"/>
              </a:ext>
            </a:extLst>
          </p:cNvPr>
          <p:cNvSpPr txBox="1"/>
          <p:nvPr/>
        </p:nvSpPr>
        <p:spPr>
          <a:xfrm>
            <a:off x="7052709" y="934296"/>
            <a:ext cx="4491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Our mobile app allows users to:</a:t>
            </a:r>
            <a:endParaRPr lang="en-GB" sz="2400" dirty="0"/>
          </a:p>
        </p:txBody>
      </p:sp>
      <p:graphicFrame>
        <p:nvGraphicFramePr>
          <p:cNvPr id="32" name="TextBox 4">
            <a:extLst>
              <a:ext uri="{FF2B5EF4-FFF2-40B4-BE49-F238E27FC236}">
                <a16:creationId xmlns:a16="http://schemas.microsoft.com/office/drawing/2014/main" id="{5706D2E4-B0F2-D2EA-F054-0453A2094C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1002030"/>
              </p:ext>
            </p:extLst>
          </p:nvPr>
        </p:nvGraphicFramePr>
        <p:xfrm>
          <a:off x="7052709" y="1687354"/>
          <a:ext cx="4867148" cy="430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E8CA21D0-D357-1770-1366-BC9A58AE734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4579" r="7058"/>
          <a:stretch/>
        </p:blipFill>
        <p:spPr>
          <a:xfrm>
            <a:off x="4491613" y="2487385"/>
            <a:ext cx="1804678" cy="38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625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46" name="Rectangle 3145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09B7E7-A761-DA78-2355-D4965376A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US"/>
              <a:t>Community Engagment</a:t>
            </a:r>
            <a:endParaRPr lang="en-GB"/>
          </a:p>
        </p:txBody>
      </p:sp>
      <p:sp>
        <p:nvSpPr>
          <p:cNvPr id="3094" name="Content Placeholder 3079">
            <a:extLst>
              <a:ext uri="{FF2B5EF4-FFF2-40B4-BE49-F238E27FC236}">
                <a16:creationId xmlns:a16="http://schemas.microsoft.com/office/drawing/2014/main" id="{5F9E2A4E-721C-FF40-A966-CD62A4546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151" y="1856038"/>
            <a:ext cx="5092194" cy="4351338"/>
          </a:xfrm>
        </p:spPr>
        <p:txBody>
          <a:bodyPr>
            <a:normAutofit/>
          </a:bodyPr>
          <a:lstStyle/>
          <a:p>
            <a:r>
              <a:rPr lang="en-US" sz="2000" dirty="0"/>
              <a:t>Workshops in churches, youth </a:t>
            </a:r>
            <a:r>
              <a:rPr lang="en-US" sz="2000" dirty="0" err="1"/>
              <a:t>centres</a:t>
            </a:r>
            <a:r>
              <a:rPr lang="en-US" sz="2000" dirty="0"/>
              <a:t> and community hubs</a:t>
            </a:r>
          </a:p>
          <a:p>
            <a:r>
              <a:rPr lang="en-US" sz="2000" dirty="0"/>
              <a:t>Ensures that everyone can participate</a:t>
            </a:r>
          </a:p>
          <a:p>
            <a:r>
              <a:rPr lang="en-US" sz="2000" dirty="0"/>
              <a:t>Regardless of access to technology</a:t>
            </a:r>
            <a:endParaRPr lang="en-US" dirty="0"/>
          </a:p>
        </p:txBody>
      </p:sp>
      <p:sp>
        <p:nvSpPr>
          <p:cNvPr id="3148" name="Oval 3147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group of people standing in large bags of garbage&#10;&#10;AI-generated content may be incorrect.">
            <a:extLst>
              <a:ext uri="{FF2B5EF4-FFF2-40B4-BE49-F238E27FC236}">
                <a16:creationId xmlns:a16="http://schemas.microsoft.com/office/drawing/2014/main" id="{A9904D96-F78B-CF95-458B-CA114851D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6" r="12240" b="1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3150" name="Arc 3149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 descr="A green recycle symbol on a black background&#10;&#10;Description automatically generated">
            <a:extLst>
              <a:ext uri="{FF2B5EF4-FFF2-40B4-BE49-F238E27FC236}">
                <a16:creationId xmlns:a16="http://schemas.microsoft.com/office/drawing/2014/main" id="{5CD1D368-B707-CCF0-B3F4-13C3C3C17D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4529"/>
          <a:stretch/>
        </p:blipFill>
        <p:spPr>
          <a:xfrm>
            <a:off x="1507592" y="3288909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1868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8" name="Rectangle 5137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499D1-D436-3EC2-7251-976233EEF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-114300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Funding</a:t>
            </a:r>
            <a:endParaRPr lang="en-GB" sz="5400" dirty="0"/>
          </a:p>
        </p:txBody>
      </p:sp>
      <p:sp>
        <p:nvSpPr>
          <p:cNvPr id="514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EF432C-5E70-B022-EAAF-4BC2EBD29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We have partnered with :</a:t>
            </a:r>
          </a:p>
          <a:p>
            <a:pPr lvl="1"/>
            <a:r>
              <a:rPr lang="en-US" sz="1600" dirty="0"/>
              <a:t>WWF </a:t>
            </a:r>
          </a:p>
          <a:p>
            <a:pPr lvl="1"/>
            <a:r>
              <a:rPr lang="en-US" sz="1600" dirty="0" err="1"/>
              <a:t>Pikitup</a:t>
            </a:r>
            <a:r>
              <a:rPr lang="en-US" sz="1600" dirty="0"/>
              <a:t> </a:t>
            </a:r>
          </a:p>
          <a:p>
            <a:pPr lvl="1"/>
            <a:r>
              <a:rPr lang="en-US" sz="1600" dirty="0"/>
              <a:t>DEA </a:t>
            </a:r>
          </a:p>
          <a:p>
            <a:pPr lvl="1"/>
            <a:r>
              <a:rPr lang="en-US" sz="1600" dirty="0" err="1"/>
              <a:t>EnviroServ</a:t>
            </a:r>
            <a:endParaRPr lang="en-US" sz="1600" dirty="0"/>
          </a:p>
          <a:p>
            <a:pPr lvl="1"/>
            <a:r>
              <a:rPr lang="en-US" sz="1600" dirty="0"/>
              <a:t> </a:t>
            </a:r>
            <a:r>
              <a:rPr lang="en-US" sz="1600" dirty="0" err="1"/>
              <a:t>Smartwaste</a:t>
            </a:r>
            <a:endParaRPr lang="en-US" sz="1600" dirty="0"/>
          </a:p>
          <a:p>
            <a:pPr lvl="1"/>
            <a:r>
              <a:rPr lang="en-US" sz="1600" dirty="0"/>
              <a:t> </a:t>
            </a:r>
            <a:r>
              <a:rPr lang="en-US" sz="1600" dirty="0" err="1"/>
              <a:t>Thunderfund</a:t>
            </a:r>
            <a:r>
              <a:rPr lang="en-US" sz="1600" dirty="0"/>
              <a:t> </a:t>
            </a:r>
          </a:p>
          <a:p>
            <a:pPr lvl="1"/>
            <a:r>
              <a:rPr lang="en-US" sz="1600" dirty="0"/>
              <a:t>Engineers Without Borders</a:t>
            </a:r>
          </a:p>
          <a:p>
            <a:r>
              <a:rPr lang="en-US" sz="2200" dirty="0"/>
              <a:t> Securing £30,000-£40,000 in funding</a:t>
            </a:r>
          </a:p>
          <a:p>
            <a:r>
              <a:rPr lang="en-US" sz="2200" dirty="0"/>
              <a:t>This will help us expand outreach and ensure long term sustainability</a:t>
            </a:r>
          </a:p>
          <a:p>
            <a:endParaRPr lang="en-GB" sz="2200" dirty="0"/>
          </a:p>
        </p:txBody>
      </p:sp>
      <p:pic>
        <p:nvPicPr>
          <p:cNvPr id="4" name="Content Placeholder 3" descr="A green recycle symbol on a black background&#10;&#10;Description automatically generated">
            <a:extLst>
              <a:ext uri="{FF2B5EF4-FFF2-40B4-BE49-F238E27FC236}">
                <a16:creationId xmlns:a16="http://schemas.microsoft.com/office/drawing/2014/main" id="{14FFB2C4-E198-F9A6-4F92-E1270C28D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5247"/>
          <a:stretch/>
        </p:blipFill>
        <p:spPr>
          <a:xfrm>
            <a:off x="6823534" y="331136"/>
            <a:ext cx="4014216" cy="3402237"/>
          </a:xfrm>
          <a:prstGeom prst="rect">
            <a:avLst/>
          </a:prstGeom>
        </p:spPr>
      </p:pic>
      <p:pic>
        <p:nvPicPr>
          <p:cNvPr id="7" name="Picture 6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B7854196-4926-A6A6-140E-EFE45D334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208" y="4064509"/>
            <a:ext cx="2431304" cy="21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686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Rectangle 2061">
            <a:extLst>
              <a:ext uri="{FF2B5EF4-FFF2-40B4-BE49-F238E27FC236}">
                <a16:creationId xmlns:a16="http://schemas.microsoft.com/office/drawing/2014/main" id="{7D5D2E51-A652-4FCB-ADE3-8974F2723C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64" name="Freeform: Shape 2063">
            <a:extLst>
              <a:ext uri="{FF2B5EF4-FFF2-40B4-BE49-F238E27FC236}">
                <a16:creationId xmlns:a16="http://schemas.microsoft.com/office/drawing/2014/main" id="{08E18253-076D-4D89-968E-FCD8887E2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66" name="Freeform: Shape 2065">
            <a:extLst>
              <a:ext uri="{FF2B5EF4-FFF2-40B4-BE49-F238E27FC236}">
                <a16:creationId xmlns:a16="http://schemas.microsoft.com/office/drawing/2014/main" id="{F6EBCC24-DE3B-4BAD-9624-83E1C2D66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E7E54-E689-593C-DE5E-E61A1D9F8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859536"/>
            <a:ext cx="4837176" cy="1243584"/>
          </a:xfrm>
        </p:spPr>
        <p:txBody>
          <a:bodyPr>
            <a:normAutofit/>
          </a:bodyPr>
          <a:lstStyle/>
          <a:p>
            <a:r>
              <a:rPr lang="en-US" sz="3400"/>
              <a:t>The Bigger Picture</a:t>
            </a:r>
            <a:endParaRPr lang="en-GB" sz="3400"/>
          </a:p>
        </p:txBody>
      </p:sp>
      <p:sp>
        <p:nvSpPr>
          <p:cNvPr id="2071" name="Rectangle 2070">
            <a:extLst>
              <a:ext uri="{FF2B5EF4-FFF2-40B4-BE49-F238E27FC236}">
                <a16:creationId xmlns:a16="http://schemas.microsoft.com/office/drawing/2014/main" id="{8C07AF1D-AB44-447B-BC2F-DBECCC06C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0" name="Rectangle 2069">
            <a:extLst>
              <a:ext uri="{FF2B5EF4-FFF2-40B4-BE49-F238E27FC236}">
                <a16:creationId xmlns:a16="http://schemas.microsoft.com/office/drawing/2014/main" id="{6FCD70E2-BD62-41E4-975D-E58B07928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764DD8-C549-7EDF-D73D-8FB5678EF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4600"/>
            <a:ext cx="4837176" cy="3666744"/>
          </a:xfrm>
        </p:spPr>
        <p:txBody>
          <a:bodyPr>
            <a:normAutofit/>
          </a:bodyPr>
          <a:lstStyle/>
          <a:p>
            <a:r>
              <a:rPr lang="en-US" sz="1800"/>
              <a:t>Making waste management interactive and rewarding</a:t>
            </a:r>
          </a:p>
          <a:p>
            <a:r>
              <a:rPr lang="en-US" sz="1800"/>
              <a:t>Reduce illegal dumping</a:t>
            </a:r>
          </a:p>
          <a:p>
            <a:r>
              <a:rPr lang="en-US" sz="1800"/>
              <a:t>Improve recycling rates</a:t>
            </a:r>
          </a:p>
          <a:p>
            <a:r>
              <a:rPr lang="en-US" sz="1800"/>
              <a:t>Create a cleaner, healthier city</a:t>
            </a:r>
            <a:endParaRPr lang="en-GB" sz="1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99FA59-E94F-48B0-6C45-68F2D9621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870" y="583207"/>
            <a:ext cx="698500" cy="21122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7B7435-985F-54A4-21E1-848AD227F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5299" y="583207"/>
            <a:ext cx="2492346" cy="2112264"/>
          </a:xfrm>
          <a:prstGeom prst="rect">
            <a:avLst/>
          </a:prstGeom>
        </p:spPr>
      </p:pic>
      <p:pic>
        <p:nvPicPr>
          <p:cNvPr id="2050" name="Picture 2" descr="Makers Valley - Jozi's heart of social and creative enterprise">
            <a:extLst>
              <a:ext uri="{FF2B5EF4-FFF2-40B4-BE49-F238E27FC236}">
                <a16:creationId xmlns:a16="http://schemas.microsoft.com/office/drawing/2014/main" id="{841284F8-DDBB-EF6C-2DE9-5292B3A1A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44031" y="2897934"/>
            <a:ext cx="4871528" cy="328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896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394842B0-684D-44CC-B4BC-D13331CFD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C7EBBA-E04B-5C66-10FC-FE4B503B7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6100"/>
              <a:t>Our Vision for the Future</a:t>
            </a:r>
            <a:endParaRPr lang="en-GB" sz="6100"/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4C2A3DC3-F495-4B99-9FF3-3FB30D632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52D1F-A66F-B2FE-0DB1-D54CA37F8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 dirty="0" err="1"/>
              <a:t>EcoJozi</a:t>
            </a:r>
            <a:r>
              <a:rPr lang="en-US" sz="2200" dirty="0"/>
              <a:t> is more than just an app</a:t>
            </a:r>
          </a:p>
          <a:p>
            <a:r>
              <a:rPr lang="en-US" sz="2200" dirty="0"/>
              <a:t>Aiming for a cleaner, healthier Johannesburg</a:t>
            </a:r>
          </a:p>
          <a:p>
            <a:r>
              <a:rPr lang="en-US" sz="2200" dirty="0"/>
              <a:t>Turning trash into treasure</a:t>
            </a:r>
            <a:endParaRPr lang="en-GB" sz="2200" dirty="0"/>
          </a:p>
        </p:txBody>
      </p:sp>
      <p:pic>
        <p:nvPicPr>
          <p:cNvPr id="4" name="Content Placeholder 3" descr="A green recycle symbol on a black background&#10;&#10;Description automatically generated">
            <a:extLst>
              <a:ext uri="{FF2B5EF4-FFF2-40B4-BE49-F238E27FC236}">
                <a16:creationId xmlns:a16="http://schemas.microsoft.com/office/drawing/2014/main" id="{70405B06-9BE0-BA5C-B381-C2A675BAF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8"/>
          <a:stretch/>
        </p:blipFill>
        <p:spPr>
          <a:xfrm>
            <a:off x="6577973" y="88391"/>
            <a:ext cx="4035547" cy="4178808"/>
          </a:xfrm>
          <a:custGeom>
            <a:avLst/>
            <a:gdLst/>
            <a:ahLst/>
            <a:cxnLst/>
            <a:rect l="l" t="t" r="r" b="b"/>
            <a:pathLst>
              <a:path w="4035547" h="4178808">
                <a:moveTo>
                  <a:pt x="14988" y="0"/>
                </a:moveTo>
                <a:lnTo>
                  <a:pt x="4035547" y="0"/>
                </a:lnTo>
                <a:lnTo>
                  <a:pt x="4035547" y="4161794"/>
                </a:lnTo>
                <a:lnTo>
                  <a:pt x="3918602" y="4164199"/>
                </a:lnTo>
                <a:cubicBezTo>
                  <a:pt x="3673497" y="4178956"/>
                  <a:pt x="3428120" y="4172295"/>
                  <a:pt x="3183014" y="4175560"/>
                </a:cubicBezTo>
                <a:cubicBezTo>
                  <a:pt x="2855121" y="4180001"/>
                  <a:pt x="2527499" y="4168639"/>
                  <a:pt x="2199742" y="4167595"/>
                </a:cubicBezTo>
                <a:cubicBezTo>
                  <a:pt x="2132562" y="4167334"/>
                  <a:pt x="2065110" y="4170729"/>
                  <a:pt x="1998202" y="4175952"/>
                </a:cubicBezTo>
                <a:cubicBezTo>
                  <a:pt x="1905507" y="4183005"/>
                  <a:pt x="1814033" y="4174124"/>
                  <a:pt x="1722153" y="4165766"/>
                </a:cubicBezTo>
                <a:cubicBezTo>
                  <a:pt x="1611407" y="4155711"/>
                  <a:pt x="1500933" y="4164591"/>
                  <a:pt x="1390867" y="4176214"/>
                </a:cubicBezTo>
                <a:lnTo>
                  <a:pt x="1348076" y="4178808"/>
                </a:lnTo>
                <a:lnTo>
                  <a:pt x="597587" y="4178808"/>
                </a:lnTo>
                <a:lnTo>
                  <a:pt x="507890" y="4175773"/>
                </a:lnTo>
                <a:cubicBezTo>
                  <a:pt x="403218" y="4174810"/>
                  <a:pt x="298546" y="4175691"/>
                  <a:pt x="193840" y="4176214"/>
                </a:cubicBezTo>
                <a:lnTo>
                  <a:pt x="2757" y="4175742"/>
                </a:lnTo>
                <a:lnTo>
                  <a:pt x="2810" y="4034870"/>
                </a:lnTo>
                <a:cubicBezTo>
                  <a:pt x="5629" y="3979851"/>
                  <a:pt x="10539" y="3924896"/>
                  <a:pt x="15416" y="3870068"/>
                </a:cubicBezTo>
                <a:cubicBezTo>
                  <a:pt x="23018" y="3799731"/>
                  <a:pt x="25045" y="3728899"/>
                  <a:pt x="21498" y="3658244"/>
                </a:cubicBezTo>
                <a:cubicBezTo>
                  <a:pt x="17063" y="3602147"/>
                  <a:pt x="10095" y="3546050"/>
                  <a:pt x="8828" y="3489953"/>
                </a:cubicBezTo>
                <a:cubicBezTo>
                  <a:pt x="6548" y="3389688"/>
                  <a:pt x="7434" y="3289424"/>
                  <a:pt x="13262" y="3189160"/>
                </a:cubicBezTo>
                <a:cubicBezTo>
                  <a:pt x="16176" y="3138901"/>
                  <a:pt x="20864" y="3089150"/>
                  <a:pt x="22891" y="3038510"/>
                </a:cubicBezTo>
                <a:cubicBezTo>
                  <a:pt x="24918" y="2987870"/>
                  <a:pt x="28973" y="2936723"/>
                  <a:pt x="17444" y="2887098"/>
                </a:cubicBezTo>
                <a:cubicBezTo>
                  <a:pt x="-2068" y="2802699"/>
                  <a:pt x="12249" y="2718680"/>
                  <a:pt x="16430" y="2634534"/>
                </a:cubicBezTo>
                <a:cubicBezTo>
                  <a:pt x="18964" y="2582244"/>
                  <a:pt x="34168" y="2528685"/>
                  <a:pt x="20738" y="2477919"/>
                </a:cubicBezTo>
                <a:cubicBezTo>
                  <a:pt x="-421" y="2398342"/>
                  <a:pt x="13389" y="2320415"/>
                  <a:pt x="20738" y="2242107"/>
                </a:cubicBezTo>
                <a:cubicBezTo>
                  <a:pt x="29213" y="2168001"/>
                  <a:pt x="27718" y="2093082"/>
                  <a:pt x="16303" y="2019369"/>
                </a:cubicBezTo>
                <a:cubicBezTo>
                  <a:pt x="1986" y="1946239"/>
                  <a:pt x="1986" y="1871028"/>
                  <a:pt x="16303" y="1797899"/>
                </a:cubicBezTo>
                <a:cubicBezTo>
                  <a:pt x="28162" y="1737537"/>
                  <a:pt x="29530" y="1675589"/>
                  <a:pt x="20357" y="1614758"/>
                </a:cubicBezTo>
                <a:cubicBezTo>
                  <a:pt x="14149" y="1571226"/>
                  <a:pt x="3000" y="1527947"/>
                  <a:pt x="1480" y="1484415"/>
                </a:cubicBezTo>
                <a:cubicBezTo>
                  <a:pt x="-1662" y="1393377"/>
                  <a:pt x="200" y="1302238"/>
                  <a:pt x="7055" y="1211417"/>
                </a:cubicBezTo>
                <a:cubicBezTo>
                  <a:pt x="15036" y="1107980"/>
                  <a:pt x="30366" y="1004923"/>
                  <a:pt x="19724" y="900725"/>
                </a:cubicBezTo>
                <a:cubicBezTo>
                  <a:pt x="16050" y="864934"/>
                  <a:pt x="8575" y="829270"/>
                  <a:pt x="7815" y="793353"/>
                </a:cubicBezTo>
                <a:cubicBezTo>
                  <a:pt x="6168" y="726087"/>
                  <a:pt x="5407" y="659710"/>
                  <a:pt x="9208" y="590286"/>
                </a:cubicBezTo>
                <a:cubicBezTo>
                  <a:pt x="13009" y="520863"/>
                  <a:pt x="27452" y="450424"/>
                  <a:pt x="17697" y="382270"/>
                </a:cubicBezTo>
                <a:cubicBezTo>
                  <a:pt x="7941" y="314115"/>
                  <a:pt x="14276" y="247103"/>
                  <a:pt x="20611" y="180218"/>
                </a:cubicBezTo>
                <a:cubicBezTo>
                  <a:pt x="23652" y="148426"/>
                  <a:pt x="25711" y="116982"/>
                  <a:pt x="25156" y="85665"/>
                </a:cubicBezTo>
                <a:close/>
              </a:path>
            </a:pathLst>
          </a:custGeom>
        </p:spPr>
      </p:pic>
      <p:pic>
        <p:nvPicPr>
          <p:cNvPr id="1026" name="Picture 2" descr="MVP Build — Makers Valley - Jozi's heart of social and creative enterprise">
            <a:extLst>
              <a:ext uri="{FF2B5EF4-FFF2-40B4-BE49-F238E27FC236}">
                <a16:creationId xmlns:a16="http://schemas.microsoft.com/office/drawing/2014/main" id="{AEC81F4F-CAA8-B1E5-F9D1-B5DC16C62D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" r="1479"/>
          <a:stretch/>
        </p:blipFill>
        <p:spPr bwMode="auto">
          <a:xfrm>
            <a:off x="6688289" y="4178801"/>
            <a:ext cx="4047645" cy="2590808"/>
          </a:xfrm>
          <a:custGeom>
            <a:avLst/>
            <a:gdLst/>
            <a:ahLst/>
            <a:cxnLst/>
            <a:rect l="l" t="t" r="r" b="b"/>
            <a:pathLst>
              <a:path w="4047645" h="2495811">
                <a:moveTo>
                  <a:pt x="2441891" y="4"/>
                </a:moveTo>
                <a:cubicBezTo>
                  <a:pt x="2489381" y="-78"/>
                  <a:pt x="2536882" y="1163"/>
                  <a:pt x="2584383" y="4428"/>
                </a:cubicBezTo>
                <a:cubicBezTo>
                  <a:pt x="2744314" y="17813"/>
                  <a:pt x="2904989" y="21079"/>
                  <a:pt x="3065367" y="14222"/>
                </a:cubicBezTo>
                <a:cubicBezTo>
                  <a:pt x="3194244" y="5694"/>
                  <a:pt x="3323514" y="4206"/>
                  <a:pt x="3452568" y="9782"/>
                </a:cubicBezTo>
                <a:cubicBezTo>
                  <a:pt x="3572813" y="16442"/>
                  <a:pt x="3693059" y="23233"/>
                  <a:pt x="3813712" y="19315"/>
                </a:cubicBezTo>
                <a:cubicBezTo>
                  <a:pt x="3861755" y="17748"/>
                  <a:pt x="3909121" y="15789"/>
                  <a:pt x="3956758" y="13177"/>
                </a:cubicBezTo>
                <a:lnTo>
                  <a:pt x="4047645" y="9696"/>
                </a:lnTo>
                <a:lnTo>
                  <a:pt x="4047645" y="2495811"/>
                </a:lnTo>
                <a:lnTo>
                  <a:pt x="28177" y="2495811"/>
                </a:lnTo>
                <a:lnTo>
                  <a:pt x="28782" y="2485852"/>
                </a:lnTo>
                <a:cubicBezTo>
                  <a:pt x="31911" y="2365446"/>
                  <a:pt x="35027" y="2245002"/>
                  <a:pt x="38157" y="2124521"/>
                </a:cubicBezTo>
                <a:cubicBezTo>
                  <a:pt x="38284" y="2119444"/>
                  <a:pt x="39171" y="2114494"/>
                  <a:pt x="39171" y="2109417"/>
                </a:cubicBezTo>
                <a:cubicBezTo>
                  <a:pt x="48166" y="1995573"/>
                  <a:pt x="53107" y="1881729"/>
                  <a:pt x="18899" y="1770550"/>
                </a:cubicBezTo>
                <a:cubicBezTo>
                  <a:pt x="15871" y="1760104"/>
                  <a:pt x="14262" y="1749304"/>
                  <a:pt x="14084" y="1738440"/>
                </a:cubicBezTo>
                <a:cubicBezTo>
                  <a:pt x="12413" y="1641514"/>
                  <a:pt x="16644" y="1544587"/>
                  <a:pt x="26754" y="1448181"/>
                </a:cubicBezTo>
                <a:cubicBezTo>
                  <a:pt x="31949" y="1389038"/>
                  <a:pt x="26754" y="1329006"/>
                  <a:pt x="43478" y="1270498"/>
                </a:cubicBezTo>
                <a:cubicBezTo>
                  <a:pt x="50864" y="1241421"/>
                  <a:pt x="55109" y="1211634"/>
                  <a:pt x="56147" y="1181656"/>
                </a:cubicBezTo>
                <a:cubicBezTo>
                  <a:pt x="59948" y="1109060"/>
                  <a:pt x="38537" y="1040779"/>
                  <a:pt x="18139" y="972244"/>
                </a:cubicBezTo>
                <a:cubicBezTo>
                  <a:pt x="7370" y="935945"/>
                  <a:pt x="-5426" y="898886"/>
                  <a:pt x="2429" y="860811"/>
                </a:cubicBezTo>
                <a:cubicBezTo>
                  <a:pt x="16707" y="802251"/>
                  <a:pt x="24854" y="742359"/>
                  <a:pt x="26754" y="682112"/>
                </a:cubicBezTo>
                <a:cubicBezTo>
                  <a:pt x="26754" y="639468"/>
                  <a:pt x="16365" y="597712"/>
                  <a:pt x="20039" y="555195"/>
                </a:cubicBezTo>
                <a:cubicBezTo>
                  <a:pt x="28211" y="472712"/>
                  <a:pt x="30238" y="389734"/>
                  <a:pt x="26121" y="306946"/>
                </a:cubicBezTo>
                <a:cubicBezTo>
                  <a:pt x="26095" y="273846"/>
                  <a:pt x="29846" y="240848"/>
                  <a:pt x="37270" y="208585"/>
                </a:cubicBezTo>
                <a:cubicBezTo>
                  <a:pt x="46506" y="151651"/>
                  <a:pt x="48419" y="93777"/>
                  <a:pt x="42971" y="36360"/>
                </a:cubicBezTo>
                <a:lnTo>
                  <a:pt x="38853" y="8429"/>
                </a:lnTo>
                <a:lnTo>
                  <a:pt x="56649" y="7824"/>
                </a:lnTo>
                <a:cubicBezTo>
                  <a:pt x="210497" y="-156"/>
                  <a:pt x="364754" y="3162"/>
                  <a:pt x="518087" y="17748"/>
                </a:cubicBezTo>
                <a:cubicBezTo>
                  <a:pt x="626567" y="25440"/>
                  <a:pt x="735534" y="24213"/>
                  <a:pt x="843809" y="14092"/>
                </a:cubicBezTo>
                <a:cubicBezTo>
                  <a:pt x="1042499" y="-1711"/>
                  <a:pt x="1240782" y="10958"/>
                  <a:pt x="1439065" y="21666"/>
                </a:cubicBezTo>
                <a:cubicBezTo>
                  <a:pt x="1631105" y="32113"/>
                  <a:pt x="1823010" y="24408"/>
                  <a:pt x="2015050" y="17487"/>
                </a:cubicBezTo>
                <a:cubicBezTo>
                  <a:pt x="2157045" y="12394"/>
                  <a:pt x="2299420" y="249"/>
                  <a:pt x="2441891" y="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66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352</Words>
  <Application>Microsoft Office PowerPoint</Application>
  <PresentationFormat>Widescreen</PresentationFormat>
  <Paragraphs>49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Meiryo</vt:lpstr>
      <vt:lpstr>Aptos</vt:lpstr>
      <vt:lpstr>Aptos Display</vt:lpstr>
      <vt:lpstr>Arial</vt:lpstr>
      <vt:lpstr>Calibri</vt:lpstr>
      <vt:lpstr>Office Theme</vt:lpstr>
      <vt:lpstr> EcoJozi</vt:lpstr>
      <vt:lpstr>Why waste management?</vt:lpstr>
      <vt:lpstr>What is our solution</vt:lpstr>
      <vt:lpstr>Community Engagment</vt:lpstr>
      <vt:lpstr>Funding</vt:lpstr>
      <vt:lpstr>The Bigger Picture</vt:lpstr>
      <vt:lpstr>Our Vision for the Future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Joshua Dennison</dc:creator>
  <cp:lastModifiedBy>Joshua Dennison</cp:lastModifiedBy>
  <cp:revision>12</cp:revision>
  <dcterms:created xsi:type="dcterms:W3CDTF">2025-01-30T20:39:56Z</dcterms:created>
  <dcterms:modified xsi:type="dcterms:W3CDTF">2025-03-13T17:54:14Z</dcterms:modified>
</cp:coreProperties>
</file>